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10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5" Type="http://schemas.openxmlformats.org/officeDocument/2006/relationships/image" Target="../media/image18.svg"/><Relationship Id="rId4" Type="http://schemas.openxmlformats.org/officeDocument/2006/relationships/image" Target="../media/image17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image" Target="../media/image17.JP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86950D-FF13-44A0-9DB2-2B7B507A8027}" type="doc">
      <dgm:prSet loTypeId="urn:microsoft.com/office/officeart/2011/layout/Circle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FE4B955-621C-4D22-969F-BB04AD4B7B21}">
      <dgm:prSet phldrT="[Text]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n-US" dirty="0">
              <a:solidFill>
                <a:schemeClr val="tx2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Eddy</a:t>
          </a:r>
        </a:p>
      </dgm:t>
    </dgm:pt>
    <dgm:pt modelId="{A60EA696-2DA6-4ACC-9892-F4C160AEF922}" type="parTrans" cxnId="{831EA7E6-44C7-4D90-84CB-4D992CA120C3}">
      <dgm:prSet/>
      <dgm:spPr/>
      <dgm:t>
        <a:bodyPr/>
        <a:lstStyle/>
        <a:p>
          <a:endParaRPr lang="en-US"/>
        </a:p>
      </dgm:t>
    </dgm:pt>
    <dgm:pt modelId="{42092E16-BE02-4417-93DE-D063100BC8B3}" type="sibTrans" cxnId="{831EA7E6-44C7-4D90-84CB-4D992CA120C3}">
      <dgm:prSet/>
      <dgm:spPr/>
      <dgm:t>
        <a:bodyPr/>
        <a:lstStyle/>
        <a:p>
          <a:endParaRPr lang="en-US"/>
        </a:p>
      </dgm:t>
    </dgm:pt>
    <dgm:pt modelId="{F0561457-65D9-4B35-82D5-F6547056EC9A}">
      <dgm:prSet phldrT="[Text]"/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n-US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Planktonic larvae</a:t>
          </a:r>
        </a:p>
      </dgm:t>
    </dgm:pt>
    <dgm:pt modelId="{75413503-8148-4E05-A2FE-ADC6002AF904}" type="parTrans" cxnId="{901BC2F4-7928-4372-9953-2F37BBF0FD76}">
      <dgm:prSet/>
      <dgm:spPr/>
      <dgm:t>
        <a:bodyPr/>
        <a:lstStyle/>
        <a:p>
          <a:endParaRPr lang="en-US"/>
        </a:p>
      </dgm:t>
    </dgm:pt>
    <dgm:pt modelId="{C47D5938-E99A-4D5B-8DDF-CA737506FCF6}" type="sibTrans" cxnId="{901BC2F4-7928-4372-9953-2F37BBF0FD76}">
      <dgm:prSet/>
      <dgm:spPr/>
      <dgm:t>
        <a:bodyPr/>
        <a:lstStyle/>
        <a:p>
          <a:endParaRPr lang="en-US"/>
        </a:p>
      </dgm:t>
    </dgm:pt>
    <dgm:pt modelId="{C9588771-2F0E-4A50-90F7-994D70232DC6}">
      <dgm:prSet phldrT="[Text]"/>
      <dgm:spPr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n-US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rPr>
            <a:t>Distribution</a:t>
          </a:r>
        </a:p>
      </dgm:t>
    </dgm:pt>
    <dgm:pt modelId="{59718C5B-C4C9-4831-81B7-37A338ECDD37}" type="parTrans" cxnId="{C36A8681-DA4C-4869-8952-F03A4EA8AE41}">
      <dgm:prSet/>
      <dgm:spPr/>
      <dgm:t>
        <a:bodyPr/>
        <a:lstStyle/>
        <a:p>
          <a:endParaRPr lang="en-US"/>
        </a:p>
      </dgm:t>
    </dgm:pt>
    <dgm:pt modelId="{0CFB1B9E-C94E-4977-A03F-7B8EA0812BF3}" type="sibTrans" cxnId="{C36A8681-DA4C-4869-8952-F03A4EA8AE41}">
      <dgm:prSet/>
      <dgm:spPr/>
      <dgm:t>
        <a:bodyPr/>
        <a:lstStyle/>
        <a:p>
          <a:endParaRPr lang="en-US"/>
        </a:p>
      </dgm:t>
    </dgm:pt>
    <dgm:pt modelId="{78C51537-29DB-40DD-A4D9-51EF5EC811DB}" type="pres">
      <dgm:prSet presAssocID="{D786950D-FF13-44A0-9DB2-2B7B507A8027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909E0984-C2AE-40E6-AE72-52C0D8A3C135}" type="pres">
      <dgm:prSet presAssocID="{C9588771-2F0E-4A50-90F7-994D70232DC6}" presName="Accent3" presStyleCnt="0"/>
      <dgm:spPr/>
    </dgm:pt>
    <dgm:pt modelId="{F8230A93-6FD3-45FF-B269-516E6B611ADC}" type="pres">
      <dgm:prSet presAssocID="{C9588771-2F0E-4A50-90F7-994D70232DC6}" presName="Accent" presStyleLbl="node1" presStyleIdx="0" presStyleCnt="3"/>
      <dgm:spPr/>
    </dgm:pt>
    <dgm:pt modelId="{235A69EF-406C-46CD-BCE0-B80B9E86F656}" type="pres">
      <dgm:prSet presAssocID="{C9588771-2F0E-4A50-90F7-994D70232DC6}" presName="ParentBackground3" presStyleCnt="0"/>
      <dgm:spPr/>
    </dgm:pt>
    <dgm:pt modelId="{F0987D3A-8CF4-4712-B3DA-D7B6074C7028}" type="pres">
      <dgm:prSet presAssocID="{C9588771-2F0E-4A50-90F7-994D70232DC6}" presName="ParentBackground" presStyleLbl="fgAcc1" presStyleIdx="0" presStyleCnt="3"/>
      <dgm:spPr/>
    </dgm:pt>
    <dgm:pt modelId="{D95D6CEC-E4C6-4370-B647-E62EDF38E8BA}" type="pres">
      <dgm:prSet presAssocID="{C9588771-2F0E-4A50-90F7-994D70232DC6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1FB168C-91A0-4B1B-A243-C4A757C7230B}" type="pres">
      <dgm:prSet presAssocID="{F0561457-65D9-4B35-82D5-F6547056EC9A}" presName="Accent2" presStyleCnt="0"/>
      <dgm:spPr/>
    </dgm:pt>
    <dgm:pt modelId="{25135C50-3594-47C5-8597-A69660E0EB9C}" type="pres">
      <dgm:prSet presAssocID="{F0561457-65D9-4B35-82D5-F6547056EC9A}" presName="Accent" presStyleLbl="node1" presStyleIdx="1" presStyleCnt="3"/>
      <dgm:spPr/>
    </dgm:pt>
    <dgm:pt modelId="{3C256165-5288-4A4F-8CA2-B8655A1584FC}" type="pres">
      <dgm:prSet presAssocID="{F0561457-65D9-4B35-82D5-F6547056EC9A}" presName="ParentBackground2" presStyleCnt="0"/>
      <dgm:spPr/>
    </dgm:pt>
    <dgm:pt modelId="{09DD7186-B219-4386-8636-CAE91958966A}" type="pres">
      <dgm:prSet presAssocID="{F0561457-65D9-4B35-82D5-F6547056EC9A}" presName="ParentBackground" presStyleLbl="fgAcc1" presStyleIdx="1" presStyleCnt="3"/>
      <dgm:spPr/>
    </dgm:pt>
    <dgm:pt modelId="{D1B3473C-9492-4C94-AED2-52D6590760B1}" type="pres">
      <dgm:prSet presAssocID="{F0561457-65D9-4B35-82D5-F6547056EC9A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3292689-F83C-4175-A4FC-FA7F2E7BBF27}" type="pres">
      <dgm:prSet presAssocID="{EFE4B955-621C-4D22-969F-BB04AD4B7B21}" presName="Accent1" presStyleCnt="0"/>
      <dgm:spPr/>
    </dgm:pt>
    <dgm:pt modelId="{5352D500-22F8-4EBD-ABA2-4F3293F14D3C}" type="pres">
      <dgm:prSet presAssocID="{EFE4B955-621C-4D22-969F-BB04AD4B7B21}" presName="Accent" presStyleLbl="node1" presStyleIdx="2" presStyleCnt="3"/>
      <dgm:spPr/>
    </dgm:pt>
    <dgm:pt modelId="{49AE0F26-A13A-4EE8-A230-EF50E58CBBC7}" type="pres">
      <dgm:prSet presAssocID="{EFE4B955-621C-4D22-969F-BB04AD4B7B21}" presName="ParentBackground1" presStyleCnt="0"/>
      <dgm:spPr/>
    </dgm:pt>
    <dgm:pt modelId="{51C9BD51-67B4-4DD1-8847-95C4845985C9}" type="pres">
      <dgm:prSet presAssocID="{EFE4B955-621C-4D22-969F-BB04AD4B7B21}" presName="ParentBackground" presStyleLbl="fgAcc1" presStyleIdx="2" presStyleCnt="3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</dgm:spPr>
    </dgm:pt>
    <dgm:pt modelId="{B4B92BE0-E511-43B4-9507-037024185E44}" type="pres">
      <dgm:prSet presAssocID="{EFE4B955-621C-4D22-969F-BB04AD4B7B21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56B1BF11-C72A-4EC4-9051-AA13598A2749}" type="presOf" srcId="{C9588771-2F0E-4A50-90F7-994D70232DC6}" destId="{F0987D3A-8CF4-4712-B3DA-D7B6074C7028}" srcOrd="0" destOrd="0" presId="urn:microsoft.com/office/officeart/2011/layout/CircleProcess"/>
    <dgm:cxn modelId="{A3242C25-9051-4009-858A-8C1D892F35E8}" type="presOf" srcId="{EFE4B955-621C-4D22-969F-BB04AD4B7B21}" destId="{51C9BD51-67B4-4DD1-8847-95C4845985C9}" srcOrd="0" destOrd="0" presId="urn:microsoft.com/office/officeart/2011/layout/CircleProcess"/>
    <dgm:cxn modelId="{AFEA6426-F816-4EAB-84F0-1565DCE24B48}" type="presOf" srcId="{F0561457-65D9-4B35-82D5-F6547056EC9A}" destId="{09DD7186-B219-4386-8636-CAE91958966A}" srcOrd="0" destOrd="0" presId="urn:microsoft.com/office/officeart/2011/layout/CircleProcess"/>
    <dgm:cxn modelId="{EB40074D-3445-4A34-9F27-F28148520FEF}" type="presOf" srcId="{F0561457-65D9-4B35-82D5-F6547056EC9A}" destId="{D1B3473C-9492-4C94-AED2-52D6590760B1}" srcOrd="1" destOrd="0" presId="urn:microsoft.com/office/officeart/2011/layout/CircleProcess"/>
    <dgm:cxn modelId="{C36A8681-DA4C-4869-8952-F03A4EA8AE41}" srcId="{D786950D-FF13-44A0-9DB2-2B7B507A8027}" destId="{C9588771-2F0E-4A50-90F7-994D70232DC6}" srcOrd="2" destOrd="0" parTransId="{59718C5B-C4C9-4831-81B7-37A338ECDD37}" sibTransId="{0CFB1B9E-C94E-4977-A03F-7B8EA0812BF3}"/>
    <dgm:cxn modelId="{046E0092-E08E-4027-AFB0-B90CE18CA038}" type="presOf" srcId="{C9588771-2F0E-4A50-90F7-994D70232DC6}" destId="{D95D6CEC-E4C6-4370-B647-E62EDF38E8BA}" srcOrd="1" destOrd="0" presId="urn:microsoft.com/office/officeart/2011/layout/CircleProcess"/>
    <dgm:cxn modelId="{38ACF2A9-D812-496E-8D0B-D652579C8FA4}" type="presOf" srcId="{D786950D-FF13-44A0-9DB2-2B7B507A8027}" destId="{78C51537-29DB-40DD-A4D9-51EF5EC811DB}" srcOrd="0" destOrd="0" presId="urn:microsoft.com/office/officeart/2011/layout/CircleProcess"/>
    <dgm:cxn modelId="{831EA7E6-44C7-4D90-84CB-4D992CA120C3}" srcId="{D786950D-FF13-44A0-9DB2-2B7B507A8027}" destId="{EFE4B955-621C-4D22-969F-BB04AD4B7B21}" srcOrd="0" destOrd="0" parTransId="{A60EA696-2DA6-4ACC-9892-F4C160AEF922}" sibTransId="{42092E16-BE02-4417-93DE-D063100BC8B3}"/>
    <dgm:cxn modelId="{7C4B4FF4-E6E3-47A4-97CF-F3CFDAABDFBE}" type="presOf" srcId="{EFE4B955-621C-4D22-969F-BB04AD4B7B21}" destId="{B4B92BE0-E511-43B4-9507-037024185E44}" srcOrd="1" destOrd="0" presId="urn:microsoft.com/office/officeart/2011/layout/CircleProcess"/>
    <dgm:cxn modelId="{901BC2F4-7928-4372-9953-2F37BBF0FD76}" srcId="{D786950D-FF13-44A0-9DB2-2B7B507A8027}" destId="{F0561457-65D9-4B35-82D5-F6547056EC9A}" srcOrd="1" destOrd="0" parTransId="{75413503-8148-4E05-A2FE-ADC6002AF904}" sibTransId="{C47D5938-E99A-4D5B-8DDF-CA737506FCF6}"/>
    <dgm:cxn modelId="{59BB2D4E-3958-4E65-AB8B-F1A260A71571}" type="presParOf" srcId="{78C51537-29DB-40DD-A4D9-51EF5EC811DB}" destId="{909E0984-C2AE-40E6-AE72-52C0D8A3C135}" srcOrd="0" destOrd="0" presId="urn:microsoft.com/office/officeart/2011/layout/CircleProcess"/>
    <dgm:cxn modelId="{3DEB5DE6-97FD-427F-8DD5-1196AF43AE57}" type="presParOf" srcId="{909E0984-C2AE-40E6-AE72-52C0D8A3C135}" destId="{F8230A93-6FD3-45FF-B269-516E6B611ADC}" srcOrd="0" destOrd="0" presId="urn:microsoft.com/office/officeart/2011/layout/CircleProcess"/>
    <dgm:cxn modelId="{60638850-B944-4C75-A713-3F07A1E603CF}" type="presParOf" srcId="{78C51537-29DB-40DD-A4D9-51EF5EC811DB}" destId="{235A69EF-406C-46CD-BCE0-B80B9E86F656}" srcOrd="1" destOrd="0" presId="urn:microsoft.com/office/officeart/2011/layout/CircleProcess"/>
    <dgm:cxn modelId="{3B4BBC56-12D6-4390-A60A-254916F51E44}" type="presParOf" srcId="{235A69EF-406C-46CD-BCE0-B80B9E86F656}" destId="{F0987D3A-8CF4-4712-B3DA-D7B6074C7028}" srcOrd="0" destOrd="0" presId="urn:microsoft.com/office/officeart/2011/layout/CircleProcess"/>
    <dgm:cxn modelId="{56863072-175B-46F2-BBB7-E159A33D8577}" type="presParOf" srcId="{78C51537-29DB-40DD-A4D9-51EF5EC811DB}" destId="{D95D6CEC-E4C6-4370-B647-E62EDF38E8BA}" srcOrd="2" destOrd="0" presId="urn:microsoft.com/office/officeart/2011/layout/CircleProcess"/>
    <dgm:cxn modelId="{0AB9514D-3EEB-466E-8661-273D01C39156}" type="presParOf" srcId="{78C51537-29DB-40DD-A4D9-51EF5EC811DB}" destId="{21FB168C-91A0-4B1B-A243-C4A757C7230B}" srcOrd="3" destOrd="0" presId="urn:microsoft.com/office/officeart/2011/layout/CircleProcess"/>
    <dgm:cxn modelId="{FB8A3107-D968-480B-854C-2FADB2977751}" type="presParOf" srcId="{21FB168C-91A0-4B1B-A243-C4A757C7230B}" destId="{25135C50-3594-47C5-8597-A69660E0EB9C}" srcOrd="0" destOrd="0" presId="urn:microsoft.com/office/officeart/2011/layout/CircleProcess"/>
    <dgm:cxn modelId="{33DE95E2-C64B-4C54-B9F8-C4F8BA162A3F}" type="presParOf" srcId="{78C51537-29DB-40DD-A4D9-51EF5EC811DB}" destId="{3C256165-5288-4A4F-8CA2-B8655A1584FC}" srcOrd="4" destOrd="0" presId="urn:microsoft.com/office/officeart/2011/layout/CircleProcess"/>
    <dgm:cxn modelId="{BD229E51-8FD8-43F2-B361-22ACD90C5C0A}" type="presParOf" srcId="{3C256165-5288-4A4F-8CA2-B8655A1584FC}" destId="{09DD7186-B219-4386-8636-CAE91958966A}" srcOrd="0" destOrd="0" presId="urn:microsoft.com/office/officeart/2011/layout/CircleProcess"/>
    <dgm:cxn modelId="{10648EE4-4372-4ACB-BADB-795197B6269B}" type="presParOf" srcId="{78C51537-29DB-40DD-A4D9-51EF5EC811DB}" destId="{D1B3473C-9492-4C94-AED2-52D6590760B1}" srcOrd="5" destOrd="0" presId="urn:microsoft.com/office/officeart/2011/layout/CircleProcess"/>
    <dgm:cxn modelId="{CA1F0B25-BDB7-4858-B3F7-F7F37B1DB2AE}" type="presParOf" srcId="{78C51537-29DB-40DD-A4D9-51EF5EC811DB}" destId="{83292689-F83C-4175-A4FC-FA7F2E7BBF27}" srcOrd="6" destOrd="0" presId="urn:microsoft.com/office/officeart/2011/layout/CircleProcess"/>
    <dgm:cxn modelId="{988C94DF-A1E2-40F6-8D80-75CC0B08CC5F}" type="presParOf" srcId="{83292689-F83C-4175-A4FC-FA7F2E7BBF27}" destId="{5352D500-22F8-4EBD-ABA2-4F3293F14D3C}" srcOrd="0" destOrd="0" presId="urn:microsoft.com/office/officeart/2011/layout/CircleProcess"/>
    <dgm:cxn modelId="{13A53A1B-5BA7-40DC-BBA6-8D09AD437590}" type="presParOf" srcId="{78C51537-29DB-40DD-A4D9-51EF5EC811DB}" destId="{49AE0F26-A13A-4EE8-A230-EF50E58CBBC7}" srcOrd="7" destOrd="0" presId="urn:microsoft.com/office/officeart/2011/layout/CircleProcess"/>
    <dgm:cxn modelId="{7D8FD1BE-DE09-4796-B518-1BB300E59772}" type="presParOf" srcId="{49AE0F26-A13A-4EE8-A230-EF50E58CBBC7}" destId="{51C9BD51-67B4-4DD1-8847-95C4845985C9}" srcOrd="0" destOrd="0" presId="urn:microsoft.com/office/officeart/2011/layout/CircleProcess"/>
    <dgm:cxn modelId="{7DC6338E-2304-4682-9021-139C4A0BDB40}" type="presParOf" srcId="{78C51537-29DB-40DD-A4D9-51EF5EC811DB}" destId="{B4B92BE0-E511-43B4-9507-037024185E44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230A93-6FD3-45FF-B269-516E6B611ADC}">
      <dsp:nvSpPr>
        <dsp:cNvPr id="0" name=""/>
        <dsp:cNvSpPr/>
      </dsp:nvSpPr>
      <dsp:spPr>
        <a:xfrm>
          <a:off x="4844095" y="1419096"/>
          <a:ext cx="2113079" cy="211347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987D3A-8CF4-4712-B3DA-D7B6074C7028}">
      <dsp:nvSpPr>
        <dsp:cNvPr id="0" name=""/>
        <dsp:cNvSpPr/>
      </dsp:nvSpPr>
      <dsp:spPr>
        <a:xfrm>
          <a:off x="4914256" y="1489557"/>
          <a:ext cx="1972757" cy="1972547"/>
        </a:xfrm>
        <a:prstGeom prst="ellipse">
          <a:avLst/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rPr>
            <a:t>Distribution</a:t>
          </a:r>
        </a:p>
      </dsp:txBody>
      <dsp:txXfrm>
        <a:off x="5196275" y="1771402"/>
        <a:ext cx="1408719" cy="1408856"/>
      </dsp:txXfrm>
    </dsp:sp>
    <dsp:sp modelId="{25135C50-3594-47C5-8597-A69660E0EB9C}">
      <dsp:nvSpPr>
        <dsp:cNvPr id="0" name=""/>
        <dsp:cNvSpPr/>
      </dsp:nvSpPr>
      <dsp:spPr>
        <a:xfrm rot="2700000">
          <a:off x="2662711" y="1421650"/>
          <a:ext cx="2107990" cy="2107990"/>
        </a:xfrm>
        <a:prstGeom prst="teardrop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DD7186-B219-4386-8636-CAE91958966A}">
      <dsp:nvSpPr>
        <dsp:cNvPr id="0" name=""/>
        <dsp:cNvSpPr/>
      </dsp:nvSpPr>
      <dsp:spPr>
        <a:xfrm>
          <a:off x="2730327" y="1489557"/>
          <a:ext cx="1972757" cy="1972547"/>
        </a:xfrm>
        <a:prstGeom prst="ellipse">
          <a:avLst/>
        </a:prstGeom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Planktonic larvae</a:t>
          </a:r>
        </a:p>
      </dsp:txBody>
      <dsp:txXfrm>
        <a:off x="3012346" y="1771402"/>
        <a:ext cx="1408719" cy="1408856"/>
      </dsp:txXfrm>
    </dsp:sp>
    <dsp:sp modelId="{5352D500-22F8-4EBD-ABA2-4F3293F14D3C}">
      <dsp:nvSpPr>
        <dsp:cNvPr id="0" name=""/>
        <dsp:cNvSpPr/>
      </dsp:nvSpPr>
      <dsp:spPr>
        <a:xfrm rot="2700000">
          <a:off x="478783" y="1421650"/>
          <a:ext cx="2107990" cy="2107990"/>
        </a:xfrm>
        <a:prstGeom prst="teardrop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C9BD51-67B4-4DD1-8847-95C4845985C9}">
      <dsp:nvSpPr>
        <dsp:cNvPr id="0" name=""/>
        <dsp:cNvSpPr/>
      </dsp:nvSpPr>
      <dsp:spPr>
        <a:xfrm>
          <a:off x="546399" y="1489557"/>
          <a:ext cx="1972757" cy="1972547"/>
        </a:xfrm>
        <a:prstGeom prst="ellipse">
          <a:avLst/>
        </a:prstGeom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Eddy</a:t>
          </a:r>
        </a:p>
      </dsp:txBody>
      <dsp:txXfrm>
        <a:off x="828418" y="1771402"/>
        <a:ext cx="1408719" cy="1408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07/22/2018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07/22/2018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07/22/2018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07/22/2018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07/22/2018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07/22/2018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07/22/2018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07/22/2018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07/22/2018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07/22/2018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07/22/2018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07/22/2018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07/22/2018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07/22/2018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07/22/2018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07/22/2018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07/22/2018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07/22/2018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fcavada@usb.ve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9AE4E-715A-409B-86DF-2694995B3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6409" y="1035102"/>
            <a:ext cx="8825658" cy="2677648"/>
          </a:xfrm>
        </p:spPr>
        <p:txBody>
          <a:bodyPr/>
          <a:lstStyle/>
          <a:p>
            <a:pPr algn="r"/>
            <a:r>
              <a:rPr lang="en-US" dirty="0"/>
              <a:t>The Orinoco Mining Arc and the Caribbean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C86247-6733-4939-840F-0EE305360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6409" y="3712745"/>
            <a:ext cx="8825658" cy="861420"/>
          </a:xfrm>
        </p:spPr>
        <p:txBody>
          <a:bodyPr/>
          <a:lstStyle/>
          <a:p>
            <a:pPr algn="r"/>
            <a:r>
              <a:rPr lang="en-US" dirty="0"/>
              <a:t>Possible impacts over marine ecological processes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7970FF-3E5F-4FBB-ACFB-D33DBADB74BF}"/>
              </a:ext>
            </a:extLst>
          </p:cNvPr>
          <p:cNvSpPr/>
          <p:nvPr/>
        </p:nvSpPr>
        <p:spPr>
          <a:xfrm>
            <a:off x="395654" y="633046"/>
            <a:ext cx="11465169" cy="586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D1DFFD-B39F-4A1C-85E5-4980109AC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03" y="1489917"/>
            <a:ext cx="1496038" cy="964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72CC15-7D4F-4C34-A07D-AA3A03353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84" y="633046"/>
            <a:ext cx="1202875" cy="6147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ACB308-19F2-475B-B8D1-B05A38D25482}"/>
              </a:ext>
            </a:extLst>
          </p:cNvPr>
          <p:cNvSpPr txBox="1"/>
          <p:nvPr/>
        </p:nvSpPr>
        <p:spPr>
          <a:xfrm>
            <a:off x="544762" y="4998751"/>
            <a:ext cx="7333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Francoise Cavada-</a:t>
            </a:r>
            <a:r>
              <a:rPr lang="en-US" dirty="0" err="1">
                <a:solidFill>
                  <a:schemeClr val="bg1"/>
                </a:solidFill>
              </a:rPr>
              <a:t>Blanco</a:t>
            </a:r>
            <a:r>
              <a:rPr lang="en-US" baseline="30000" dirty="0" err="1">
                <a:solidFill>
                  <a:schemeClr val="bg1"/>
                </a:solidFill>
              </a:rPr>
              <a:t>1,2</a:t>
            </a:r>
            <a:r>
              <a:rPr lang="en-US" dirty="0">
                <a:solidFill>
                  <a:schemeClr val="bg1"/>
                </a:solidFill>
              </a:rPr>
              <a:t>  and Esteban </a:t>
            </a:r>
            <a:r>
              <a:rPr lang="en-US" dirty="0" err="1">
                <a:solidFill>
                  <a:schemeClr val="bg1"/>
                </a:solidFill>
              </a:rPr>
              <a:t>Agudo-Adriani</a:t>
            </a:r>
            <a:r>
              <a:rPr lang="en-US" baseline="30000" dirty="0" err="1">
                <a:solidFill>
                  <a:schemeClr val="bg1"/>
                </a:solidFill>
              </a:rPr>
              <a:t>1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3A2CA7-81FF-4022-B55A-E728EC4222DD}"/>
              </a:ext>
            </a:extLst>
          </p:cNvPr>
          <p:cNvSpPr txBox="1"/>
          <p:nvPr/>
        </p:nvSpPr>
        <p:spPr>
          <a:xfrm>
            <a:off x="565003" y="5463172"/>
            <a:ext cx="91504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 err="1">
                <a:solidFill>
                  <a:schemeClr val="bg1"/>
                </a:solidFill>
              </a:rPr>
              <a:t>1</a:t>
            </a:r>
            <a:r>
              <a:rPr lang="en-US" sz="1400" dirty="0" err="1">
                <a:solidFill>
                  <a:schemeClr val="bg1"/>
                </a:solidFill>
              </a:rPr>
              <a:t>Laboratorio</a:t>
            </a:r>
            <a:r>
              <a:rPr lang="en-US" sz="1400" dirty="0">
                <a:solidFill>
                  <a:schemeClr val="bg1"/>
                </a:solidFill>
              </a:rPr>
              <a:t> de </a:t>
            </a:r>
            <a:r>
              <a:rPr lang="en-US" sz="1400" dirty="0" err="1">
                <a:solidFill>
                  <a:schemeClr val="bg1"/>
                </a:solidFill>
              </a:rPr>
              <a:t>Ecologia</a:t>
            </a:r>
            <a:r>
              <a:rPr lang="en-US" sz="1400" dirty="0">
                <a:solidFill>
                  <a:schemeClr val="bg1"/>
                </a:solidFill>
              </a:rPr>
              <a:t> Experimental, Universidad Simon Bolivar</a:t>
            </a:r>
          </a:p>
          <a:p>
            <a:r>
              <a:rPr lang="en-US" sz="1400" baseline="30000" dirty="0" err="1">
                <a:solidFill>
                  <a:schemeClr val="bg1"/>
                </a:solidFill>
              </a:rPr>
              <a:t>2</a:t>
            </a:r>
            <a:r>
              <a:rPr lang="en-US" sz="1400" dirty="0" err="1">
                <a:solidFill>
                  <a:schemeClr val="bg1"/>
                </a:solidFill>
              </a:rPr>
              <a:t>Marine</a:t>
            </a:r>
            <a:r>
              <a:rPr lang="en-US" sz="1400" dirty="0">
                <a:solidFill>
                  <a:schemeClr val="bg1"/>
                </a:solidFill>
              </a:rPr>
              <a:t> Biologist, EDGE of Existence programme, Zoological Society of London</a:t>
            </a:r>
          </a:p>
          <a:p>
            <a:r>
              <a:rPr lang="en-US" sz="1400" dirty="0">
                <a:hlinkClick r:id="rId4"/>
              </a:rPr>
              <a:t>fcavada@usb.ve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8110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7FC950-B91F-4B7D-A927-84EF2404A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452" y="195381"/>
            <a:ext cx="912105" cy="466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53BCF0-8FCC-488B-9688-8F1A4259CD28}"/>
              </a:ext>
            </a:extLst>
          </p:cNvPr>
          <p:cNvSpPr txBox="1"/>
          <p:nvPr/>
        </p:nvSpPr>
        <p:spPr>
          <a:xfrm>
            <a:off x="158262" y="151667"/>
            <a:ext cx="7692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+mj-lt"/>
              </a:rPr>
              <a:t>Mining impacts through the Orinoco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60E84C-15A6-47AD-AAEB-13CF19EA0412}"/>
              </a:ext>
            </a:extLst>
          </p:cNvPr>
          <p:cNvSpPr txBox="1"/>
          <p:nvPr/>
        </p:nvSpPr>
        <p:spPr>
          <a:xfrm>
            <a:off x="360217" y="1080655"/>
            <a:ext cx="87046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Generate environmental and socio-economic impacts in all the systems over which the Orinoco river exerts an influence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D0F90-7B78-4054-8C0E-92EE4556D468}"/>
              </a:ext>
            </a:extLst>
          </p:cNvPr>
          <p:cNvSpPr txBox="1"/>
          <p:nvPr/>
        </p:nvSpPr>
        <p:spPr>
          <a:xfrm>
            <a:off x="257640" y="3633355"/>
            <a:ext cx="9950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Potential damage of the mining activities southern of the Orinoco upon other countries ecosystems and environmental services derived from them highlights the importance of beginning to monitor for their spread</a:t>
            </a:r>
          </a:p>
        </p:txBody>
      </p:sp>
    </p:spTree>
    <p:extLst>
      <p:ext uri="{BB962C8B-B14F-4D97-AF65-F5344CB8AC3E}">
        <p14:creationId xmlns:p14="http://schemas.microsoft.com/office/powerpoint/2010/main" val="3299429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FF139-D823-4AC3-8B06-3C102893FE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16DE91-F066-4EEC-8312-90A7D5B0D0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“Having land and not ruining it is the most beautiful art that anybody could ever want”</a:t>
            </a:r>
          </a:p>
          <a:p>
            <a:pPr algn="r"/>
            <a:r>
              <a:rPr lang="en-US" dirty="0"/>
              <a:t>-Andy </a:t>
            </a:r>
            <a:r>
              <a:rPr lang="en-US" dirty="0" err="1"/>
              <a:t>warhol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1BC91-A008-4EA3-A2D2-1B72791FE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98" y="720848"/>
            <a:ext cx="2560635" cy="1308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64BB62-9634-4161-8430-5AF96C045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108" y="597876"/>
            <a:ext cx="2797121" cy="3903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37A9AC-CE36-4CD3-BD75-3175A55A0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398" y="617911"/>
            <a:ext cx="2030510" cy="13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03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B62F-41E0-41A0-A735-5A6F3D83D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133" y="1844112"/>
            <a:ext cx="5237051" cy="2694455"/>
          </a:xfrm>
        </p:spPr>
        <p:txBody>
          <a:bodyPr/>
          <a:lstStyle/>
          <a:p>
            <a:r>
              <a:rPr lang="en-US" dirty="0"/>
              <a:t>Connection between watersheds and coastal-marine ecosystems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1D9DD2-4AF1-4B75-8747-1DE0D6D3A524}"/>
              </a:ext>
            </a:extLst>
          </p:cNvPr>
          <p:cNvGrpSpPr/>
          <p:nvPr/>
        </p:nvGrpSpPr>
        <p:grpSpPr>
          <a:xfrm>
            <a:off x="6559060" y="1280023"/>
            <a:ext cx="5457093" cy="4632060"/>
            <a:chOff x="6655776" y="556114"/>
            <a:chExt cx="4402016" cy="3320520"/>
          </a:xfrm>
        </p:grpSpPr>
        <p:pic>
          <p:nvPicPr>
            <p:cNvPr id="1026" name="Picture 2" descr="Image result for river plume">
              <a:extLst>
                <a:ext uri="{FF2B5EF4-FFF2-40B4-BE49-F238E27FC236}">
                  <a16:creationId xmlns:a16="http://schemas.microsoft.com/office/drawing/2014/main" id="{3D3E8F45-A725-472D-A025-CDB99A4179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5776" y="556114"/>
              <a:ext cx="2201008" cy="1650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river plume">
              <a:extLst>
                <a:ext uri="{FF2B5EF4-FFF2-40B4-BE49-F238E27FC236}">
                  <a16:creationId xmlns:a16="http://schemas.microsoft.com/office/drawing/2014/main" id="{579BCFFE-9B67-4820-8E55-82217852DB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6784" y="2206870"/>
              <a:ext cx="2201008" cy="1650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ge result for sedimented seagrass">
              <a:extLst>
                <a:ext uri="{FF2B5EF4-FFF2-40B4-BE49-F238E27FC236}">
                  <a16:creationId xmlns:a16="http://schemas.microsoft.com/office/drawing/2014/main" id="{192EBF87-EC19-4DDA-AA53-9ED1AC92E7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9140" y="2311604"/>
              <a:ext cx="1638775" cy="1565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E012866-F281-46BA-B61E-5BD05F5BF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2325" y="1512154"/>
            <a:ext cx="2239108" cy="16793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CB8769-3126-4F9C-AC51-0FABD991E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6452" y="195381"/>
            <a:ext cx="912105" cy="46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90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44461-092F-48EE-B70B-466E19754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2415" y="1512490"/>
            <a:ext cx="1662021" cy="507333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transport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AC5E370-D944-478B-AC9D-81D71360756C}"/>
              </a:ext>
            </a:extLst>
          </p:cNvPr>
          <p:cNvSpPr txBox="1">
            <a:spLocks/>
          </p:cNvSpPr>
          <p:nvPr/>
        </p:nvSpPr>
        <p:spPr>
          <a:xfrm>
            <a:off x="6374143" y="4290405"/>
            <a:ext cx="2667347" cy="857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Oceanographic processes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FE236FF-42C3-4341-A457-BD856613C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5" y="536331"/>
            <a:ext cx="5131543" cy="791307"/>
          </a:xfrm>
        </p:spPr>
        <p:txBody>
          <a:bodyPr/>
          <a:lstStyle/>
          <a:p>
            <a:r>
              <a:rPr lang="en-US" dirty="0"/>
              <a:t>River’s influence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BC6B427-B42C-4C65-A7D5-C2B363DA6D93}"/>
              </a:ext>
            </a:extLst>
          </p:cNvPr>
          <p:cNvSpPr txBox="1">
            <a:spLocks/>
          </p:cNvSpPr>
          <p:nvPr/>
        </p:nvSpPr>
        <p:spPr>
          <a:xfrm>
            <a:off x="8821065" y="2011888"/>
            <a:ext cx="2375387" cy="133774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Eutrophication</a:t>
            </a:r>
          </a:p>
          <a:p>
            <a:r>
              <a:rPr lang="en-US" dirty="0">
                <a:solidFill>
                  <a:schemeClr val="accent3"/>
                </a:solidFill>
              </a:rPr>
              <a:t>Pollution</a:t>
            </a:r>
          </a:p>
          <a:p>
            <a:r>
              <a:rPr lang="en-US" dirty="0">
                <a:solidFill>
                  <a:schemeClr val="accent3"/>
                </a:solidFill>
              </a:rPr>
              <a:t>Sediment load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B51C8BD-3BFD-4235-9342-B913796E6103}"/>
              </a:ext>
            </a:extLst>
          </p:cNvPr>
          <p:cNvSpPr txBox="1">
            <a:spLocks/>
          </p:cNvSpPr>
          <p:nvPr/>
        </p:nvSpPr>
        <p:spPr>
          <a:xfrm>
            <a:off x="2159977" y="3634155"/>
            <a:ext cx="1866901" cy="638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Salinity and temperature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501BC6-14BC-4334-A182-476F2D62B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452" y="195381"/>
            <a:ext cx="912105" cy="466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5FABF8-B84E-4B88-90BC-68F8DDD8A9E3}"/>
              </a:ext>
            </a:extLst>
          </p:cNvPr>
          <p:cNvSpPr txBox="1"/>
          <p:nvPr/>
        </p:nvSpPr>
        <p:spPr>
          <a:xfrm>
            <a:off x="1976805" y="2061377"/>
            <a:ext cx="2375387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Nutrients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Xenobiotics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Sediments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AF3A2A2-02C5-4FC3-849E-098848596AEB}"/>
              </a:ext>
            </a:extLst>
          </p:cNvPr>
          <p:cNvSpPr/>
          <p:nvPr/>
        </p:nvSpPr>
        <p:spPr>
          <a:xfrm>
            <a:off x="4352191" y="2470637"/>
            <a:ext cx="4468874" cy="35169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0CAABF-E6E6-43FB-9DE9-18B2F750D22C}"/>
              </a:ext>
            </a:extLst>
          </p:cNvPr>
          <p:cNvSpPr txBox="1"/>
          <p:nvPr/>
        </p:nvSpPr>
        <p:spPr>
          <a:xfrm>
            <a:off x="4576121" y="1741294"/>
            <a:ext cx="4021015" cy="80010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effectLst/>
              </a:rPr>
              <a:t>Land-use change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8F44B4B-1B6E-4711-9308-17A5DDA2B0F4}"/>
              </a:ext>
            </a:extLst>
          </p:cNvPr>
          <p:cNvGrpSpPr/>
          <p:nvPr/>
        </p:nvGrpSpPr>
        <p:grpSpPr>
          <a:xfrm>
            <a:off x="558139" y="4290405"/>
            <a:ext cx="5518126" cy="1987303"/>
            <a:chOff x="558139" y="4404705"/>
            <a:chExt cx="5518126" cy="198730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628DA93-9538-4DD0-8F9B-5FEF1D08717B}"/>
                </a:ext>
              </a:extLst>
            </p:cNvPr>
            <p:cNvSpPr/>
            <p:nvPr/>
          </p:nvSpPr>
          <p:spPr>
            <a:xfrm>
              <a:off x="558139" y="4404705"/>
              <a:ext cx="5518126" cy="198730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AE10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CD572D4-A1FC-4FAF-A6D1-62F4CAA32D16}"/>
                </a:ext>
              </a:extLst>
            </p:cNvPr>
            <p:cNvGrpSpPr/>
            <p:nvPr/>
          </p:nvGrpSpPr>
          <p:grpSpPr>
            <a:xfrm>
              <a:off x="558140" y="4519043"/>
              <a:ext cx="2451992" cy="1776454"/>
              <a:chOff x="285579" y="4519043"/>
              <a:chExt cx="2451992" cy="1776454"/>
            </a:xfrm>
          </p:grpSpPr>
          <p:pic>
            <p:nvPicPr>
              <p:cNvPr id="2050" name="Picture 2" descr="Image result for river plume influence on sea">
                <a:extLst>
                  <a:ext uri="{FF2B5EF4-FFF2-40B4-BE49-F238E27FC236}">
                    <a16:creationId xmlns:a16="http://schemas.microsoft.com/office/drawing/2014/main" id="{BDA59794-6CE4-4EF0-A959-0510744633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26" r="47532" b="26282"/>
              <a:stretch/>
            </p:blipFill>
            <p:spPr bwMode="auto">
              <a:xfrm>
                <a:off x="583456" y="4519043"/>
                <a:ext cx="2154115" cy="17764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0CD86C-CE7E-4BAA-847D-DB1981A84B79}"/>
                  </a:ext>
                </a:extLst>
              </p:cNvPr>
              <p:cNvSpPr txBox="1"/>
              <p:nvPr/>
            </p:nvSpPr>
            <p:spPr>
              <a:xfrm rot="16200000">
                <a:off x="-312829" y="5280311"/>
                <a:ext cx="145073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err="1">
                    <a:latin typeface="Arial Narrow" panose="020B0606020202030204" pitchFamily="34" charset="0"/>
                  </a:rPr>
                  <a:t>Source:aquarios.nasa.gov</a:t>
                </a:r>
                <a:endParaRPr lang="en-US" sz="1050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BBD087B0-DB96-4E91-9509-803B5BEAB67A}"/>
                  </a:ext>
                </a:extLst>
              </p:cNvPr>
              <p:cNvCxnSpPr/>
              <p:nvPr/>
            </p:nvCxnSpPr>
            <p:spPr>
              <a:xfrm flipV="1">
                <a:off x="1433146" y="5002823"/>
                <a:ext cx="334108" cy="40444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947B311-4ACF-4766-A307-10CF28EB24A5}"/>
                  </a:ext>
                </a:extLst>
              </p:cNvPr>
              <p:cNvSpPr txBox="1"/>
              <p:nvPr/>
            </p:nvSpPr>
            <p:spPr>
              <a:xfrm>
                <a:off x="1600200" y="5160844"/>
                <a:ext cx="9564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Extent</a:t>
                </a:r>
              </a:p>
            </p:txBody>
          </p:sp>
        </p:grpSp>
        <p:pic>
          <p:nvPicPr>
            <p:cNvPr id="2052" name="Picture 4" descr="Related image">
              <a:extLst>
                <a:ext uri="{FF2B5EF4-FFF2-40B4-BE49-F238E27FC236}">
                  <a16:creationId xmlns:a16="http://schemas.microsoft.com/office/drawing/2014/main" id="{102D9429-405B-4E3F-88C7-DAB4CEF9BD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9"/>
            <a:stretch/>
          </p:blipFill>
          <p:spPr bwMode="auto">
            <a:xfrm>
              <a:off x="3245219" y="4492870"/>
              <a:ext cx="2661804" cy="1802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C6010E3-9142-48EB-8C1E-F134E46FE9EF}"/>
                </a:ext>
              </a:extLst>
            </p:cNvPr>
            <p:cNvSpPr txBox="1"/>
            <p:nvPr/>
          </p:nvSpPr>
          <p:spPr>
            <a:xfrm rot="16200000">
              <a:off x="2379901" y="5280312"/>
              <a:ext cx="14507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err="1">
                  <a:latin typeface="Arial Narrow" panose="020B0606020202030204" pitchFamily="34" charset="0"/>
                </a:rPr>
                <a:t>Source:omg.unb.ca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638E42-1BBF-4725-A935-39FDBE35CF68}"/>
              </a:ext>
            </a:extLst>
          </p:cNvPr>
          <p:cNvSpPr txBox="1">
            <a:spLocks/>
          </p:cNvSpPr>
          <p:nvPr/>
        </p:nvSpPr>
        <p:spPr>
          <a:xfrm>
            <a:off x="9410149" y="4549466"/>
            <a:ext cx="2375387" cy="1337742"/>
          </a:xfrm>
          <a:prstGeom prst="rect">
            <a:avLst/>
          </a:prstGeom>
          <a:ln>
            <a:solidFill>
              <a:srgbClr val="AE103D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AE103D"/>
                </a:solidFill>
              </a:rPr>
              <a:t>ECOLOGICAL PROCESSES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9F71109C-24E2-4439-9758-BD9204D98A02}"/>
              </a:ext>
            </a:extLst>
          </p:cNvPr>
          <p:cNvSpPr/>
          <p:nvPr/>
        </p:nvSpPr>
        <p:spPr>
          <a:xfrm>
            <a:off x="6095999" y="5042491"/>
            <a:ext cx="3314150" cy="351692"/>
          </a:xfrm>
          <a:prstGeom prst="rightArrow">
            <a:avLst/>
          </a:prstGeom>
          <a:solidFill>
            <a:srgbClr val="AE103D"/>
          </a:solidFill>
          <a:ln>
            <a:solidFill>
              <a:srgbClr val="AE103D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7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A0894D-449F-4899-85DA-95F4FDCFF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452" y="195381"/>
            <a:ext cx="912105" cy="46615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69E8F6A-EA4F-4CAF-86D5-2CCD88DF4127}"/>
              </a:ext>
            </a:extLst>
          </p:cNvPr>
          <p:cNvGrpSpPr/>
          <p:nvPr/>
        </p:nvGrpSpPr>
        <p:grpSpPr>
          <a:xfrm>
            <a:off x="588350" y="2062779"/>
            <a:ext cx="6224954" cy="4543425"/>
            <a:chOff x="0" y="2162908"/>
            <a:chExt cx="6224954" cy="45434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D5A87FB-5F21-494E-AEAD-AFA07DFF83E5}"/>
                </a:ext>
              </a:extLst>
            </p:cNvPr>
            <p:cNvGrpSpPr/>
            <p:nvPr/>
          </p:nvGrpSpPr>
          <p:grpSpPr>
            <a:xfrm>
              <a:off x="0" y="2162908"/>
              <a:ext cx="6224954" cy="4543425"/>
              <a:chOff x="0" y="2198077"/>
              <a:chExt cx="6224954" cy="4543425"/>
            </a:xfrm>
          </p:grpSpPr>
          <p:pic>
            <p:nvPicPr>
              <p:cNvPr id="3074" name="Picture 2" descr="https://8927d5bd-a-959ae04d-s-sites.googlegroups.com/a/salinityremotesensing.ifremer.fr/public/sea-surface-salinity/scientific-and-applied/color_signal_amazon.png?attachauth=ANoY7criWvjwc20oI71NQMQ-GpymC-PjbNP5Vea_Juhe1iQ_67liFhmsCmgYFoSRvh8Wpx58X2A4BaCCFGXZ5Vs47IOyjDRwu_1_asCLy4tHV4zoIVc_Xe5PHsgSsOM8TDQQpq_qhT8gxq3ul8mkrUZ7w-281WkDlKnWF-rtQ8vKZYcypvFDLK66426EOzCn90_uvvUMtKgA94Abznf0F8zfU_xw7pTcUW3cufB1D5f05vp26hp0rMADZmYXRxNLTMc0dVQ6wn031pa4ACKVYlUg1svymM3mSWfvFvc2eNG3effBb_ai0eY%3D&amp;attredirects=0">
                <a:extLst>
                  <a:ext uri="{FF2B5EF4-FFF2-40B4-BE49-F238E27FC236}">
                    <a16:creationId xmlns:a16="http://schemas.microsoft.com/office/drawing/2014/main" id="{B4ED2C57-042E-4247-85C7-F36B8B4417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177"/>
              <a:stretch/>
            </p:blipFill>
            <p:spPr bwMode="auto">
              <a:xfrm>
                <a:off x="0" y="2198077"/>
                <a:ext cx="6224954" cy="45434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304691-25DD-423A-AC36-CEFAC0709E5F}"/>
                  </a:ext>
                </a:extLst>
              </p:cNvPr>
              <p:cNvSpPr txBox="1"/>
              <p:nvPr/>
            </p:nvSpPr>
            <p:spPr>
              <a:xfrm rot="16200000">
                <a:off x="-770029" y="5110441"/>
                <a:ext cx="240539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 Narrow" panose="020B0606020202030204" pitchFamily="34" charset="0"/>
                  </a:rPr>
                  <a:t>Source: salinityremotesensing.ifremer.fr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4CC064F-080B-45D8-95BB-4E8633368B31}"/>
                </a:ext>
              </a:extLst>
            </p:cNvPr>
            <p:cNvGrpSpPr/>
            <p:nvPr/>
          </p:nvGrpSpPr>
          <p:grpSpPr>
            <a:xfrm>
              <a:off x="2828509" y="4159294"/>
              <a:ext cx="1013730" cy="556362"/>
              <a:chOff x="2828509" y="4159294"/>
              <a:chExt cx="1013730" cy="556362"/>
            </a:xfrm>
          </p:grpSpPr>
          <p:pic>
            <p:nvPicPr>
              <p:cNvPr id="3078" name="Picture 6" descr="Image result for Arco minero del orinoco MAP">
                <a:extLst>
                  <a:ext uri="{FF2B5EF4-FFF2-40B4-BE49-F238E27FC236}">
                    <a16:creationId xmlns:a16="http://schemas.microsoft.com/office/drawing/2014/main" id="{91B79727-7372-4CB4-B296-8371185ED4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963" b="80362" l="40024" r="8155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832" t="30413" r="13252" b="14088"/>
              <a:stretch/>
            </p:blipFill>
            <p:spPr bwMode="auto">
              <a:xfrm>
                <a:off x="2998177" y="4159294"/>
                <a:ext cx="672612" cy="2970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E17782-E177-4C19-9C17-DDFDFEF6A51C}"/>
                  </a:ext>
                </a:extLst>
              </p:cNvPr>
              <p:cNvSpPr txBox="1"/>
              <p:nvPr/>
            </p:nvSpPr>
            <p:spPr>
              <a:xfrm>
                <a:off x="2828509" y="4438657"/>
                <a:ext cx="10137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>
                    <a:solidFill>
                      <a:srgbClr val="FFFF00"/>
                    </a:solidFill>
                  </a:rPr>
                  <a:t>Mining Arc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4B0559-DA12-4CE2-A904-EABE0DEBED2D}"/>
              </a:ext>
            </a:extLst>
          </p:cNvPr>
          <p:cNvGrpSpPr/>
          <p:nvPr/>
        </p:nvGrpSpPr>
        <p:grpSpPr>
          <a:xfrm>
            <a:off x="4097215" y="870439"/>
            <a:ext cx="6207371" cy="3188726"/>
            <a:chOff x="2189284" y="1274885"/>
            <a:chExt cx="6207371" cy="318872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FF3FFEB-E0C3-4FCD-945C-629B3963A633}"/>
                </a:ext>
              </a:extLst>
            </p:cNvPr>
            <p:cNvGrpSpPr/>
            <p:nvPr/>
          </p:nvGrpSpPr>
          <p:grpSpPr>
            <a:xfrm>
              <a:off x="2189284" y="1274885"/>
              <a:ext cx="6207371" cy="3188726"/>
              <a:chOff x="2189284" y="1274885"/>
              <a:chExt cx="6207371" cy="3188726"/>
            </a:xfrm>
          </p:grpSpPr>
          <p:pic>
            <p:nvPicPr>
              <p:cNvPr id="3076" name="Picture 4" descr="https://www.researchgate.net/profile/Carlos_Lasso/publication/221921401/figure/fig1/AS:305261035180032@1449791310253/Map-of-the-Orinoco-Delta-and-Gulf-of-Paria-region-in-the-Venezuelan-Atlantic-front-Map.png">
                <a:extLst>
                  <a:ext uri="{FF2B5EF4-FFF2-40B4-BE49-F238E27FC236}">
                    <a16:creationId xmlns:a16="http://schemas.microsoft.com/office/drawing/2014/main" id="{A3FFA82E-4791-4986-985E-353F1D1989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3691" y="1274885"/>
                <a:ext cx="4392964" cy="27598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3E586213-7840-4C42-BFB6-DDCD451190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89284" y="1283677"/>
                <a:ext cx="1776047" cy="317993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0ABEE868-CB8B-43D9-8CBD-327F61BB66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89284" y="4034700"/>
                <a:ext cx="1814407" cy="42891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0C2D8E46-E741-4322-B82A-D45780A8A1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89284" y="4034700"/>
                <a:ext cx="6207371" cy="42891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340870-AA1B-4D72-9CA6-6309CEEF9F17}"/>
                </a:ext>
              </a:extLst>
            </p:cNvPr>
            <p:cNvSpPr txBox="1"/>
            <p:nvPr/>
          </p:nvSpPr>
          <p:spPr>
            <a:xfrm>
              <a:off x="6404494" y="4034700"/>
              <a:ext cx="171959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Arial Narrow" panose="020B0606020202030204" pitchFamily="34" charset="0"/>
                </a:rPr>
                <a:t>Source: </a:t>
              </a:r>
              <a:r>
                <a:rPr lang="en-US" sz="1050" dirty="0" err="1">
                  <a:latin typeface="Arial Narrow" panose="020B0606020202030204" pitchFamily="34" charset="0"/>
                </a:rPr>
                <a:t>Miloslavich</a:t>
              </a:r>
              <a:r>
                <a:rPr lang="en-US" sz="1050" dirty="0">
                  <a:latin typeface="Arial Narrow" panose="020B0606020202030204" pitchFamily="34" charset="0"/>
                </a:rPr>
                <a:t> et al., 2011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97E8C8E-11FB-476E-9853-FD96DB86C9F6}"/>
              </a:ext>
            </a:extLst>
          </p:cNvPr>
          <p:cNvSpPr txBox="1"/>
          <p:nvPr/>
        </p:nvSpPr>
        <p:spPr>
          <a:xfrm>
            <a:off x="158262" y="151667"/>
            <a:ext cx="677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+mj-lt"/>
              </a:rPr>
              <a:t>Orinoco Influence on the Caribbean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F4650-1A53-41AF-98B1-4D468AC04B2D}"/>
              </a:ext>
            </a:extLst>
          </p:cNvPr>
          <p:cNvSpPr txBox="1"/>
          <p:nvPr/>
        </p:nvSpPr>
        <p:spPr>
          <a:xfrm>
            <a:off x="291789" y="1184167"/>
            <a:ext cx="3409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Discharge: 38,000 </a:t>
            </a:r>
            <a:r>
              <a:rPr lang="en-US" dirty="0" err="1"/>
              <a:t>m</a:t>
            </a:r>
            <a:r>
              <a:rPr lang="en-US" baseline="30000" dirty="0" err="1"/>
              <a:t>3</a:t>
            </a:r>
            <a:r>
              <a:rPr lang="en-US" dirty="0"/>
              <a:t>/s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746C2A-07FB-428B-BAEE-A8276C9BDD5A}"/>
              </a:ext>
            </a:extLst>
          </p:cNvPr>
          <p:cNvSpPr txBox="1"/>
          <p:nvPr/>
        </p:nvSpPr>
        <p:spPr>
          <a:xfrm>
            <a:off x="9706708" y="6524119"/>
            <a:ext cx="2700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 Narrow" panose="020B0606020202030204" pitchFamily="34" charset="0"/>
              </a:rPr>
              <a:t>Rodriguez et al., 2007; Lopez et al., 2013</a:t>
            </a:r>
          </a:p>
        </p:txBody>
      </p:sp>
    </p:spTree>
    <p:extLst>
      <p:ext uri="{BB962C8B-B14F-4D97-AF65-F5344CB8AC3E}">
        <p14:creationId xmlns:p14="http://schemas.microsoft.com/office/powerpoint/2010/main" val="4165249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A0894D-449F-4899-85DA-95F4FDCFF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452" y="195381"/>
            <a:ext cx="912105" cy="46615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69E8F6A-EA4F-4CAF-86D5-2CCD88DF4127}"/>
              </a:ext>
            </a:extLst>
          </p:cNvPr>
          <p:cNvGrpSpPr/>
          <p:nvPr/>
        </p:nvGrpSpPr>
        <p:grpSpPr>
          <a:xfrm>
            <a:off x="430822" y="2162908"/>
            <a:ext cx="6224954" cy="4543425"/>
            <a:chOff x="0" y="2162908"/>
            <a:chExt cx="6224954" cy="45434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D5A87FB-5F21-494E-AEAD-AFA07DFF83E5}"/>
                </a:ext>
              </a:extLst>
            </p:cNvPr>
            <p:cNvGrpSpPr/>
            <p:nvPr/>
          </p:nvGrpSpPr>
          <p:grpSpPr>
            <a:xfrm>
              <a:off x="0" y="2162908"/>
              <a:ext cx="6224954" cy="4543425"/>
              <a:chOff x="0" y="2198077"/>
              <a:chExt cx="6224954" cy="4543425"/>
            </a:xfrm>
          </p:grpSpPr>
          <p:pic>
            <p:nvPicPr>
              <p:cNvPr id="3074" name="Picture 2" descr="https://8927d5bd-a-959ae04d-s-sites.googlegroups.com/a/salinityremotesensing.ifremer.fr/public/sea-surface-salinity/scientific-and-applied/color_signal_amazon.png?attachauth=ANoY7criWvjwc20oI71NQMQ-GpymC-PjbNP5Vea_Juhe1iQ_67liFhmsCmgYFoSRvh8Wpx58X2A4BaCCFGXZ5Vs47IOyjDRwu_1_asCLy4tHV4zoIVc_Xe5PHsgSsOM8TDQQpq_qhT8gxq3ul8mkrUZ7w-281WkDlKnWF-rtQ8vKZYcypvFDLK66426EOzCn90_uvvUMtKgA94Abznf0F8zfU_xw7pTcUW3cufB1D5f05vp26hp0rMADZmYXRxNLTMc0dVQ6wn031pa4ACKVYlUg1svymM3mSWfvFvc2eNG3effBb_ai0eY%3D&amp;attredirects=0">
                <a:extLst>
                  <a:ext uri="{FF2B5EF4-FFF2-40B4-BE49-F238E27FC236}">
                    <a16:creationId xmlns:a16="http://schemas.microsoft.com/office/drawing/2014/main" id="{B4ED2C57-042E-4247-85C7-F36B8B4417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177"/>
              <a:stretch/>
            </p:blipFill>
            <p:spPr bwMode="auto">
              <a:xfrm>
                <a:off x="0" y="2198077"/>
                <a:ext cx="6224954" cy="45434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304691-25DD-423A-AC36-CEFAC0709E5F}"/>
                  </a:ext>
                </a:extLst>
              </p:cNvPr>
              <p:cNvSpPr txBox="1"/>
              <p:nvPr/>
            </p:nvSpPr>
            <p:spPr>
              <a:xfrm rot="16200000">
                <a:off x="-770029" y="5110441"/>
                <a:ext cx="240539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 Narrow" panose="020B0606020202030204" pitchFamily="34" charset="0"/>
                  </a:rPr>
                  <a:t>Source: salinityremotesensing.ifremer.fr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4CC064F-080B-45D8-95BB-4E8633368B31}"/>
                </a:ext>
              </a:extLst>
            </p:cNvPr>
            <p:cNvGrpSpPr/>
            <p:nvPr/>
          </p:nvGrpSpPr>
          <p:grpSpPr>
            <a:xfrm>
              <a:off x="2828509" y="4159294"/>
              <a:ext cx="1013730" cy="556362"/>
              <a:chOff x="2828509" y="4159294"/>
              <a:chExt cx="1013730" cy="556362"/>
            </a:xfrm>
          </p:grpSpPr>
          <p:pic>
            <p:nvPicPr>
              <p:cNvPr id="3078" name="Picture 6" descr="Image result for Arco minero del orinoco MAP">
                <a:extLst>
                  <a:ext uri="{FF2B5EF4-FFF2-40B4-BE49-F238E27FC236}">
                    <a16:creationId xmlns:a16="http://schemas.microsoft.com/office/drawing/2014/main" id="{91B79727-7372-4CB4-B296-8371185ED4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963" b="80362" l="40024" r="8155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832" t="30413" r="13252" b="14088"/>
              <a:stretch/>
            </p:blipFill>
            <p:spPr bwMode="auto">
              <a:xfrm>
                <a:off x="2998177" y="4159294"/>
                <a:ext cx="672612" cy="2970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E17782-E177-4C19-9C17-DDFDFEF6A51C}"/>
                  </a:ext>
                </a:extLst>
              </p:cNvPr>
              <p:cNvSpPr txBox="1"/>
              <p:nvPr/>
            </p:nvSpPr>
            <p:spPr>
              <a:xfrm>
                <a:off x="2828509" y="4438657"/>
                <a:ext cx="10137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>
                    <a:solidFill>
                      <a:srgbClr val="FFFF00"/>
                    </a:solidFill>
                  </a:rPr>
                  <a:t>Mining Arc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97E8C8E-11FB-476E-9853-FD96DB86C9F6}"/>
              </a:ext>
            </a:extLst>
          </p:cNvPr>
          <p:cNvSpPr txBox="1"/>
          <p:nvPr/>
        </p:nvSpPr>
        <p:spPr>
          <a:xfrm>
            <a:off x="158262" y="151667"/>
            <a:ext cx="677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+mj-lt"/>
              </a:rPr>
              <a:t>Orinoco Influence on the Caribbean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CCB5EF-2D1E-4D96-9F8B-747A136D7B64}"/>
              </a:ext>
            </a:extLst>
          </p:cNvPr>
          <p:cNvSpPr txBox="1"/>
          <p:nvPr/>
        </p:nvSpPr>
        <p:spPr>
          <a:xfrm>
            <a:off x="7788963" y="2162908"/>
            <a:ext cx="3409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Rain-Drought seasons</a:t>
            </a:r>
          </a:p>
          <a:p>
            <a:r>
              <a:rPr lang="en-US" dirty="0"/>
              <a:t>        </a:t>
            </a:r>
            <a:r>
              <a:rPr lang="en-US" dirty="0">
                <a:latin typeface="Arial Rounded MT Bold" panose="020F0704030504030204" pitchFamily="34" charset="0"/>
              </a:rPr>
              <a:t>May-Aug/Sep-Apr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92902B-8E3E-41F7-944A-A5467FC740F2}"/>
              </a:ext>
            </a:extLst>
          </p:cNvPr>
          <p:cNvSpPr txBox="1"/>
          <p:nvPr/>
        </p:nvSpPr>
        <p:spPr>
          <a:xfrm>
            <a:off x="7163520" y="3525655"/>
            <a:ext cx="232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Productivity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03EE5F-C859-4705-9A4E-951050E5E87D}"/>
              </a:ext>
            </a:extLst>
          </p:cNvPr>
          <p:cNvSpPr txBox="1"/>
          <p:nvPr/>
        </p:nvSpPr>
        <p:spPr>
          <a:xfrm>
            <a:off x="9556326" y="3455570"/>
            <a:ext cx="2329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Solid Suspended Particles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746C2A-07FB-428B-BAEE-A8276C9BDD5A}"/>
              </a:ext>
            </a:extLst>
          </p:cNvPr>
          <p:cNvSpPr txBox="1"/>
          <p:nvPr/>
        </p:nvSpPr>
        <p:spPr>
          <a:xfrm>
            <a:off x="9706708" y="6524119"/>
            <a:ext cx="2700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 Narrow" panose="020B0606020202030204" pitchFamily="34" charset="0"/>
              </a:rPr>
              <a:t>Rodriguez et al., 2007; Lopez et al., 2013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111FA61-58E2-4F5C-BD44-8F35D1D912D4}"/>
              </a:ext>
            </a:extLst>
          </p:cNvPr>
          <p:cNvCxnSpPr>
            <a:stCxn id="24" idx="2"/>
          </p:cNvCxnSpPr>
          <p:nvPr/>
        </p:nvCxnSpPr>
        <p:spPr>
          <a:xfrm flipH="1">
            <a:off x="8444544" y="2809239"/>
            <a:ext cx="1048938" cy="589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3C6E9FC-8936-4D7A-B0B0-A50B620C4EF8}"/>
              </a:ext>
            </a:extLst>
          </p:cNvPr>
          <p:cNvCxnSpPr>
            <a:stCxn id="24" idx="2"/>
          </p:cNvCxnSpPr>
          <p:nvPr/>
        </p:nvCxnSpPr>
        <p:spPr>
          <a:xfrm>
            <a:off x="9493482" y="2809239"/>
            <a:ext cx="1092764" cy="430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s://8927d5bd-a-959ae04d-s-sites.googlegroups.com/a/salinityremotesensing.ifremer.fr/public/sea-surface-salinity/scientific-and-applied/color_signal_amazon.png?attachauth=ANoY7cqU9U0kNxdkh_KiR4dgtcMS-bowUVOg4sgymG-EtCmTHwgR8wbV_HbqQEBLZY8jU-wdpvnQ4ZhzBPAnkpXkEixgK99hzdAcWFxAGJR0bzhfgxKTlfd96bUu4nTg1NauK30aQ4GVnFBm3Sc0OPdNEcwYxHHqeFVWtbd1G5QQXk402iy27KppWSI_pBGGqxX5iqJbMIuBkb3yLwuXVPir2QeqO0zukD5DeYEYPXqQaY9glUHXoEO3ndDy66DCNrOZuLrGY0urbWGOpfgfItDZHBkU4_JnqJukhxPGDUlb2KlLb3X2Z-M%3D&amp;attredirects=0">
            <a:extLst>
              <a:ext uri="{FF2B5EF4-FFF2-40B4-BE49-F238E27FC236}">
                <a16:creationId xmlns:a16="http://schemas.microsoft.com/office/drawing/2014/main" id="{7BB220F9-FAAC-4415-B0B8-0D1DC3DF5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6" t="4523" r="50000" b="49415"/>
          <a:stretch/>
        </p:blipFill>
        <p:spPr bwMode="auto">
          <a:xfrm>
            <a:off x="2611107" y="1014121"/>
            <a:ext cx="3940658" cy="316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89ABBD0D-8D78-472D-A785-E1294A39D730}"/>
              </a:ext>
            </a:extLst>
          </p:cNvPr>
          <p:cNvSpPr/>
          <p:nvPr/>
        </p:nvSpPr>
        <p:spPr>
          <a:xfrm>
            <a:off x="4448908" y="1489969"/>
            <a:ext cx="624252" cy="8968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1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A0894D-449F-4899-85DA-95F4FDCFF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6452" y="195381"/>
            <a:ext cx="912105" cy="4661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7E8C8E-11FB-476E-9853-FD96DB86C9F6}"/>
              </a:ext>
            </a:extLst>
          </p:cNvPr>
          <p:cNvSpPr txBox="1"/>
          <p:nvPr/>
        </p:nvSpPr>
        <p:spPr>
          <a:xfrm>
            <a:off x="158262" y="151667"/>
            <a:ext cx="677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+mj-lt"/>
              </a:rPr>
              <a:t>Orinoco Influence on the Caribbean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746C2A-07FB-428B-BAEE-A8276C9BDD5A}"/>
              </a:ext>
            </a:extLst>
          </p:cNvPr>
          <p:cNvSpPr txBox="1"/>
          <p:nvPr/>
        </p:nvSpPr>
        <p:spPr>
          <a:xfrm>
            <a:off x="79131" y="6581001"/>
            <a:ext cx="2700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 Narrow" panose="020B0606020202030204" pitchFamily="34" charset="0"/>
              </a:rPr>
              <a:t>Source: https://svs.gsfc.nasa.gov/10279</a:t>
            </a: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D296AF76-CD26-40CD-8B52-B3B0C04625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8445" y="1462881"/>
            <a:ext cx="6994525" cy="393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0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6CEE751-8269-45A5-A99E-59966BD75B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284692"/>
              </p:ext>
            </p:extLst>
          </p:nvPr>
        </p:nvGraphicFramePr>
        <p:xfrm>
          <a:off x="4278657" y="851665"/>
          <a:ext cx="6999379" cy="4951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EA0894D-449F-4899-85DA-95F4FDCFF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6452" y="195381"/>
            <a:ext cx="912105" cy="4661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7E8C8E-11FB-476E-9853-FD96DB86C9F6}"/>
              </a:ext>
            </a:extLst>
          </p:cNvPr>
          <p:cNvSpPr txBox="1"/>
          <p:nvPr/>
        </p:nvSpPr>
        <p:spPr>
          <a:xfrm>
            <a:off x="158262" y="151667"/>
            <a:ext cx="677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+mj-lt"/>
              </a:rPr>
              <a:t>Orinoco Influence on the Caribbean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746C2A-07FB-428B-BAEE-A8276C9BDD5A}"/>
              </a:ext>
            </a:extLst>
          </p:cNvPr>
          <p:cNvSpPr txBox="1"/>
          <p:nvPr/>
        </p:nvSpPr>
        <p:spPr>
          <a:xfrm>
            <a:off x="562706" y="5394040"/>
            <a:ext cx="2700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 Narrow" panose="020B0606020202030204" pitchFamily="34" charset="0"/>
              </a:rPr>
              <a:t>Source: </a:t>
            </a:r>
            <a:r>
              <a:rPr lang="en-US" sz="1200" i="1" dirty="0" err="1">
                <a:latin typeface="Arial Narrow" panose="020B0606020202030204" pitchFamily="34" charset="0"/>
              </a:rPr>
              <a:t>Rudzin</a:t>
            </a:r>
            <a:r>
              <a:rPr lang="en-US" sz="1200" i="1" dirty="0">
                <a:latin typeface="Arial Narrow" panose="020B0606020202030204" pitchFamily="34" charset="0"/>
              </a:rPr>
              <a:t> 2018</a:t>
            </a:r>
          </a:p>
        </p:txBody>
      </p:sp>
      <p:pic>
        <p:nvPicPr>
          <p:cNvPr id="1026" name="Picture 2" descr="http://yyy.rsmas.miami.edu/users/jrudzin/images/caribbeansea_ohcgeovels.png">
            <a:extLst>
              <a:ext uri="{FF2B5EF4-FFF2-40B4-BE49-F238E27FC236}">
                <a16:creationId xmlns:a16="http://schemas.microsoft.com/office/drawing/2014/main" id="{8688D2BA-8E7C-4684-B427-CA9BF1E8C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4" t="13254" r="11944" b="11529"/>
          <a:stretch/>
        </p:blipFill>
        <p:spPr bwMode="auto">
          <a:xfrm>
            <a:off x="562706" y="1560634"/>
            <a:ext cx="3938955" cy="373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1AEBCE77-12F6-4323-96E2-601C58E1A11E}"/>
              </a:ext>
            </a:extLst>
          </p:cNvPr>
          <p:cNvSpPr/>
          <p:nvPr/>
        </p:nvSpPr>
        <p:spPr>
          <a:xfrm>
            <a:off x="2532183" y="2857500"/>
            <a:ext cx="351692" cy="756138"/>
          </a:xfrm>
          <a:prstGeom prst="downArrow">
            <a:avLst/>
          </a:prstGeom>
          <a:solidFill>
            <a:srgbClr val="C00000"/>
          </a:solidFill>
          <a:ln>
            <a:solidFill>
              <a:srgbClr val="AE10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B364AE31-8683-4F49-AAB6-FEEA8EBF3756}"/>
              </a:ext>
            </a:extLst>
          </p:cNvPr>
          <p:cNvSpPr/>
          <p:nvPr/>
        </p:nvSpPr>
        <p:spPr>
          <a:xfrm>
            <a:off x="1269022" y="2817915"/>
            <a:ext cx="351692" cy="756138"/>
          </a:xfrm>
          <a:prstGeom prst="downArrow">
            <a:avLst/>
          </a:prstGeom>
          <a:solidFill>
            <a:srgbClr val="C00000"/>
          </a:solidFill>
          <a:ln>
            <a:solidFill>
              <a:srgbClr val="AE10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EC323E-2150-4364-80AB-2FD0352D747B}"/>
              </a:ext>
            </a:extLst>
          </p:cNvPr>
          <p:cNvSpPr txBox="1"/>
          <p:nvPr/>
        </p:nvSpPr>
        <p:spPr>
          <a:xfrm>
            <a:off x="5697415" y="1560634"/>
            <a:ext cx="3692770" cy="98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D5C678-9D7C-4255-8D88-59C1385346F7}"/>
              </a:ext>
            </a:extLst>
          </p:cNvPr>
          <p:cNvSpPr txBox="1"/>
          <p:nvPr/>
        </p:nvSpPr>
        <p:spPr>
          <a:xfrm>
            <a:off x="5231696" y="4553935"/>
            <a:ext cx="126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 Narrow" panose="020B0606020202030204" pitchFamily="34" charset="0"/>
              </a:rPr>
              <a:t>Johns et al., 2002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A4D76B-5199-431C-9651-DE56DCD9F5B7}"/>
              </a:ext>
            </a:extLst>
          </p:cNvPr>
          <p:cNvSpPr txBox="1"/>
          <p:nvPr/>
        </p:nvSpPr>
        <p:spPr>
          <a:xfrm>
            <a:off x="9660532" y="4553934"/>
            <a:ext cx="126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 Narrow" panose="020B0606020202030204" pitchFamily="34" charset="0"/>
              </a:rPr>
              <a:t>Baums</a:t>
            </a:r>
            <a:r>
              <a:rPr lang="en-US" sz="1200" i="1" dirty="0">
                <a:latin typeface="Arial Narrow" panose="020B0606020202030204" pitchFamily="34" charset="0"/>
              </a:rPr>
              <a:t> et al., 2006</a:t>
            </a:r>
          </a:p>
        </p:txBody>
      </p:sp>
    </p:spTree>
    <p:extLst>
      <p:ext uri="{BB962C8B-B14F-4D97-AF65-F5344CB8AC3E}">
        <p14:creationId xmlns:p14="http://schemas.microsoft.com/office/powerpoint/2010/main" val="1933936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A7569E-5F5C-4902-BFC4-5118A8349338}"/>
              </a:ext>
            </a:extLst>
          </p:cNvPr>
          <p:cNvSpPr txBox="1"/>
          <p:nvPr/>
        </p:nvSpPr>
        <p:spPr>
          <a:xfrm>
            <a:off x="158262" y="151667"/>
            <a:ext cx="7692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+mj-lt"/>
              </a:rPr>
              <a:t>Mining impacts through the Orinoco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56B10E-CC4E-4BDD-9218-578E84E14B56}"/>
              </a:ext>
            </a:extLst>
          </p:cNvPr>
          <p:cNvSpPr txBox="1"/>
          <p:nvPr/>
        </p:nvSpPr>
        <p:spPr>
          <a:xfrm>
            <a:off x="406400" y="1117600"/>
            <a:ext cx="4895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Eutrophication and Sediment load</a:t>
            </a:r>
          </a:p>
        </p:txBody>
      </p:sp>
      <p:pic>
        <p:nvPicPr>
          <p:cNvPr id="2050" name="Picture 2" descr="Image result for delta del Orinoco">
            <a:extLst>
              <a:ext uri="{FF2B5EF4-FFF2-40B4-BE49-F238E27FC236}">
                <a16:creationId xmlns:a16="http://schemas.microsoft.com/office/drawing/2014/main" id="{3C5A74A7-CE9A-4959-B431-DF9D02042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61" y="1717964"/>
            <a:ext cx="470535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7521DF-9524-43E4-8C75-4F098D6FCB4A}"/>
              </a:ext>
            </a:extLst>
          </p:cNvPr>
          <p:cNvSpPr txBox="1"/>
          <p:nvPr/>
        </p:nvSpPr>
        <p:spPr>
          <a:xfrm>
            <a:off x="6285345" y="2096655"/>
            <a:ext cx="4895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Change in discharge and dynamic of the Orinoco plume</a:t>
            </a:r>
          </a:p>
        </p:txBody>
      </p:sp>
      <p:pic>
        <p:nvPicPr>
          <p:cNvPr id="6" name="Picture 2" descr="Image result for river plume influence on sea">
            <a:extLst>
              <a:ext uri="{FF2B5EF4-FFF2-40B4-BE49-F238E27FC236}">
                <a16:creationId xmlns:a16="http://schemas.microsoft.com/office/drawing/2014/main" id="{0157C38D-69E5-4CC9-A9D2-99C39EEE9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6" r="47532" b="26282"/>
          <a:stretch/>
        </p:blipFill>
        <p:spPr bwMode="auto">
          <a:xfrm>
            <a:off x="6606575" y="2843745"/>
            <a:ext cx="4449352" cy="366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F2B97C-6779-4047-B90F-B35A89A6A6DE}"/>
              </a:ext>
            </a:extLst>
          </p:cNvPr>
          <p:cNvSpPr txBox="1"/>
          <p:nvPr/>
        </p:nvSpPr>
        <p:spPr>
          <a:xfrm rot="16200000">
            <a:off x="5686939" y="5563176"/>
            <a:ext cx="14507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latin typeface="Arial Narrow" panose="020B0606020202030204" pitchFamily="34" charset="0"/>
              </a:rPr>
              <a:t>Source:aquarios.nasa.gov</a:t>
            </a:r>
            <a:endParaRPr lang="en-US" sz="1050" dirty="0">
              <a:latin typeface="Arial Narrow" panose="020B06060202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821C8B-18E7-4B76-A076-2CB66949F0EB}"/>
              </a:ext>
            </a:extLst>
          </p:cNvPr>
          <p:cNvSpPr txBox="1"/>
          <p:nvPr/>
        </p:nvSpPr>
        <p:spPr>
          <a:xfrm rot="16200000">
            <a:off x="-677246" y="3734780"/>
            <a:ext cx="20359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latin typeface="Arial Narrow" panose="020B0606020202030204" pitchFamily="34" charset="0"/>
              </a:rPr>
              <a:t>Source:Chales</a:t>
            </a:r>
            <a:r>
              <a:rPr lang="en-US" sz="1050" dirty="0">
                <a:latin typeface="Arial Narrow" panose="020B0606020202030204" pitchFamily="34" charset="0"/>
              </a:rPr>
              <a:t> Brewer-</a:t>
            </a:r>
            <a:r>
              <a:rPr lang="en-US" sz="1050" dirty="0" err="1">
                <a:latin typeface="Arial Narrow" panose="020B0606020202030204" pitchFamily="34" charset="0"/>
              </a:rPr>
              <a:t>Carias</a:t>
            </a:r>
            <a:endParaRPr lang="en-US" sz="1050" dirty="0">
              <a:latin typeface="Arial Narrow" panose="020B0606020202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557B72-DF09-401D-9A0D-96AD8DF19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6452" y="195381"/>
            <a:ext cx="912105" cy="46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65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A7569E-5F5C-4902-BFC4-5118A8349338}"/>
              </a:ext>
            </a:extLst>
          </p:cNvPr>
          <p:cNvSpPr txBox="1"/>
          <p:nvPr/>
        </p:nvSpPr>
        <p:spPr>
          <a:xfrm>
            <a:off x="158262" y="151667"/>
            <a:ext cx="7692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+mj-lt"/>
              </a:rPr>
              <a:t>Mining impacts through the Orinoco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10E758-0294-4D30-B52A-663854882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452" y="195381"/>
            <a:ext cx="912105" cy="4661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0D70AB-01FB-4D04-83AC-C3D18A32C994}"/>
              </a:ext>
            </a:extLst>
          </p:cNvPr>
          <p:cNvSpPr txBox="1"/>
          <p:nvPr/>
        </p:nvSpPr>
        <p:spPr>
          <a:xfrm>
            <a:off x="406400" y="1117600"/>
            <a:ext cx="4895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Pollution Hg and Cyanide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13A108-AFE5-40C6-AFB1-5CCE33B807B7}"/>
              </a:ext>
            </a:extLst>
          </p:cNvPr>
          <p:cNvSpPr txBox="1"/>
          <p:nvPr/>
        </p:nvSpPr>
        <p:spPr>
          <a:xfrm>
            <a:off x="332508" y="1636445"/>
            <a:ext cx="3583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92%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Yek’wana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 and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Sanema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 women had high levels of Hg in blood </a:t>
            </a:r>
          </a:p>
        </p:txBody>
      </p:sp>
      <p:pic>
        <p:nvPicPr>
          <p:cNvPr id="4098" name="Picture 2" descr="Image result for Yekwana">
            <a:extLst>
              <a:ext uri="{FF2B5EF4-FFF2-40B4-BE49-F238E27FC236}">
                <a16:creationId xmlns:a16="http://schemas.microsoft.com/office/drawing/2014/main" id="{A9B968C9-0400-4705-83DE-5EAD19BCD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8" y="2616956"/>
            <a:ext cx="4621263" cy="34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97F272-2CB9-491D-998C-D3BCEE57DC22}"/>
              </a:ext>
            </a:extLst>
          </p:cNvPr>
          <p:cNvSpPr txBox="1"/>
          <p:nvPr/>
        </p:nvSpPr>
        <p:spPr>
          <a:xfrm>
            <a:off x="332508" y="6151418"/>
            <a:ext cx="1856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Source: Red ARA 2013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09F455-3BCC-41EC-BD09-ABF27DF49A9F}"/>
              </a:ext>
            </a:extLst>
          </p:cNvPr>
          <p:cNvSpPr txBox="1"/>
          <p:nvPr/>
        </p:nvSpPr>
        <p:spPr>
          <a:xfrm>
            <a:off x="7791307" y="1496046"/>
            <a:ext cx="3558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High levels of Hg in green mussels tissue and sediments from Venezuela and Trinidad</a:t>
            </a:r>
          </a:p>
        </p:txBody>
      </p:sp>
      <p:pic>
        <p:nvPicPr>
          <p:cNvPr id="4100" name="Picture 4" descr="Image result for Yekwana">
            <a:extLst>
              <a:ext uri="{FF2B5EF4-FFF2-40B4-BE49-F238E27FC236}">
                <a16:creationId xmlns:a16="http://schemas.microsoft.com/office/drawing/2014/main" id="{2D930114-34D6-4B4C-BAFF-41B6CC3D7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555" y="2418536"/>
            <a:ext cx="3009079" cy="400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DCF743-790E-43E1-AE7F-3CBF9A1F1133}"/>
              </a:ext>
            </a:extLst>
          </p:cNvPr>
          <p:cNvSpPr txBox="1"/>
          <p:nvPr/>
        </p:nvSpPr>
        <p:spPr>
          <a:xfrm>
            <a:off x="9307615" y="6428417"/>
            <a:ext cx="1494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 Narrow" panose="020B0606020202030204" pitchFamily="34" charset="0"/>
              </a:rPr>
              <a:t>Astudillo</a:t>
            </a:r>
            <a:r>
              <a:rPr lang="en-US" sz="1200" dirty="0">
                <a:latin typeface="Arial Narrow" panose="020B0606020202030204" pitchFamily="34" charset="0"/>
              </a:rPr>
              <a:t> et al., 2005</a:t>
            </a:r>
          </a:p>
        </p:txBody>
      </p:sp>
    </p:spTree>
    <p:extLst>
      <p:ext uri="{BB962C8B-B14F-4D97-AF65-F5344CB8AC3E}">
        <p14:creationId xmlns:p14="http://schemas.microsoft.com/office/powerpoint/2010/main" val="32785969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397</TotalTime>
  <Words>348</Words>
  <Application>Microsoft Office PowerPoint</Application>
  <PresentationFormat>Widescreen</PresentationFormat>
  <Paragraphs>62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Narrow</vt:lpstr>
      <vt:lpstr>Arial Rounded MT Bold</vt:lpstr>
      <vt:lpstr>Century Gothic</vt:lpstr>
      <vt:lpstr>Wingdings 3</vt:lpstr>
      <vt:lpstr>Ion Boardroom</vt:lpstr>
      <vt:lpstr>The Orinoco Mining Arc and the Caribbean</vt:lpstr>
      <vt:lpstr>Connection between watersheds and coastal-marine ecosystems</vt:lpstr>
      <vt:lpstr>River’s influence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 Cabada</dc:creator>
  <cp:lastModifiedBy>Fran Cabada</cp:lastModifiedBy>
  <cp:revision>24</cp:revision>
  <dcterms:created xsi:type="dcterms:W3CDTF">2018-07-22T07:59:28Z</dcterms:created>
  <dcterms:modified xsi:type="dcterms:W3CDTF">2018-07-22T15:42:35Z</dcterms:modified>
</cp:coreProperties>
</file>